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309" r:id="rId3"/>
    <p:sldId id="312" r:id="rId4"/>
    <p:sldId id="318" r:id="rId5"/>
    <p:sldId id="327" r:id="rId6"/>
    <p:sldId id="328" r:id="rId7"/>
    <p:sldId id="319" r:id="rId8"/>
    <p:sldId id="310" r:id="rId9"/>
    <p:sldId id="321" r:id="rId10"/>
    <p:sldId id="326" r:id="rId11"/>
    <p:sldId id="322" r:id="rId12"/>
    <p:sldId id="311" r:id="rId13"/>
    <p:sldId id="329" r:id="rId14"/>
    <p:sldId id="330" r:id="rId15"/>
    <p:sldId id="331" r:id="rId16"/>
    <p:sldId id="3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754E-4DE9-6632-36D7-2A05B4A35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1D102A-18DA-32AF-BFAF-2D7A7E8E8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EBB04-686F-424E-3471-E99B4C706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03010-A6F9-C087-11F3-C81BDB3E8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9E545-D422-37AB-D643-EC936720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5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09C2B-C06B-79CA-390C-31FD30AA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C7DD9-C8C5-42E0-F758-D076837AF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04261-EEC9-3FCE-0957-03623928A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852A9-6E89-7BED-A021-A4944AD5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F138D-A186-CBF5-DE37-5ECE501C7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2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3E910-C281-A856-B441-29AD5D4F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8295E-6241-BC3A-13F2-620061BBB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D3D31-830E-ACD1-C3C9-568ECC9A0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A299F-F476-E8BB-750D-2C12BF7C5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4663D-2C16-E2A9-92DD-4835EEB8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8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B3B3-08A0-D03A-EDF1-38D58214C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27955-A247-7B71-E65E-634D199EF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6502F-D29B-E845-58E1-C3C706560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846E9-AEB5-E6FB-9433-7589EF2A0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D51BD-7590-8977-E1C7-D4FD91C1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9524F-B746-7920-DD47-B1815C75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91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65257-2762-C0A7-C418-7B983D317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3AE65-CDEB-C927-9FDF-A91A6F775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F88F6-257A-7257-F62B-B6424D6EA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C5AC91-F61C-ABF9-B5A2-59ABC461B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C5A93-2512-50E3-EEB9-C53397618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F864DB-7331-EA92-E84A-48A9D5F3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7665D-A3E7-A034-C3C9-41A4BDE5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56507E-508C-F0FE-FF39-0033A4F0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7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716B-EC71-3D18-0A94-06725365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E924F-2638-E27C-C5A7-6CCE8584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730D5-D052-4A6B-30AD-A8854F3DA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92405-7290-2D3D-A34B-CB3B9E77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3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9F98DB-FCE4-350F-89B5-616F52C47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44F289-543D-D8A5-86FC-EEF347EF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D7268-C92B-000D-A886-3BB00BD4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43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B14B7-8685-3ACF-6035-F8A49B6C2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69499-4C79-67E0-FC48-6FBB4357B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A03A0-F820-241C-FCC8-AF4A402B3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765B61-383C-14EE-6601-505DFE4B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2A77A2-8EF7-3FAD-3935-8982EF3B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6EAF04-B94B-9087-A479-D875691F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9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F576-A09F-F5F3-FA28-1F300732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5B759A-417F-FA17-448E-6D825A71F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29029-3DD8-5230-2DE6-2C72CC7DC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4D1B2-00C2-050D-F8E7-C8B27150C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A8203-430B-08E3-33B3-EFEA0E6E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23244-D566-D8FE-E8DA-0D22C6B7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2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2A003-D3B0-C1CA-BE27-D6D17EEB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65F17A-13EB-AA74-94FE-46CA7D618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5C040-0BA8-3AD5-9291-131194445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5C35B-7084-6286-DFC0-2B6F9BA5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088AD-CCA7-404A-0CAB-B68771D5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8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673D33-D383-CF66-EA84-2972794847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73242-3491-ACCE-DDAC-72AE13BE4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73B47-1D1F-7B94-7F99-A7E281B05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71322-F919-1816-E2E6-979CEE681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1E796-92E0-DC68-A6B8-0154483F7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6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66AD6-9C52-C864-C880-CB3A23F1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B6419-95AD-E195-E969-738704936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E2B9B-C987-504B-5BA3-B35555C10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ADD89-BFC8-4CFD-9FBB-7FB278F10FD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DF95A-9240-A5B4-A348-8029E1BE2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E87BE-EFC8-38E0-4E42-3537941B4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F7926-A56C-47AE-91E7-68605AE6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1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126/dsaj.v10i0.15884" TargetMode="External"/><Relationship Id="rId2" Type="http://schemas.openxmlformats.org/officeDocument/2006/relationships/hyperlink" Target="https://doi.org/10.36948/ijfmr.2024.v06i06.3274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48C6A-38B4-9BBF-8DFA-39475FBD4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F53925-EF50-DB55-BE57-A54387C7210F}"/>
              </a:ext>
            </a:extLst>
          </p:cNvPr>
          <p:cNvSpPr txBox="1">
            <a:spLocks/>
          </p:cNvSpPr>
          <p:nvPr/>
        </p:nvSpPr>
        <p:spPr>
          <a:xfrm>
            <a:off x="773288" y="936976"/>
            <a:ext cx="10645423" cy="53170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sz="2400"/>
            </a:pPr>
            <a:r>
              <a:rPr lang="en-US" sz="5700" b="1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rPr>
              <a:t>Role of Gurus in Vedic Perspective</a:t>
            </a:r>
          </a:p>
          <a:p>
            <a:pPr>
              <a:lnSpc>
                <a:spcPct val="150000"/>
              </a:lnSpc>
              <a:defRPr sz="2400"/>
            </a:pPr>
            <a:endParaRPr lang="en-US" sz="3600" b="1" u="sng" dirty="0">
              <a:solidFill>
                <a:schemeClr val="tx1"/>
              </a:solidFill>
              <a:latin typeface="Helvetica" panose="020B0604020202020204"/>
              <a:cs typeface="Helvetica" panose="020B0604020202020204"/>
            </a:endParaRPr>
          </a:p>
          <a:p>
            <a:pPr>
              <a:lnSpc>
                <a:spcPct val="150000"/>
              </a:lnSpc>
              <a:defRPr sz="2400"/>
            </a:pPr>
            <a:endParaRPr lang="en-US" sz="3600" b="1" u="sng" dirty="0">
              <a:solidFill>
                <a:schemeClr val="tx1"/>
              </a:solidFill>
              <a:latin typeface="Helvetica" panose="020B0604020202020204"/>
              <a:cs typeface="Helvetica" panose="020B0604020202020204"/>
            </a:endParaRPr>
          </a:p>
          <a:p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endParaRPr lang="en-US" sz="2000" b="1" dirty="0">
              <a:solidFill>
                <a:srgbClr val="0070C0"/>
              </a:solidFill>
              <a:latin typeface="Helvetica" panose="020B0604020202020204"/>
              <a:cs typeface="Helvetica" panose="020B0604020202020204"/>
            </a:endParaRPr>
          </a:p>
          <a:p>
            <a:r>
              <a:rPr lang="en-US" sz="3300" b="1" dirty="0">
                <a:solidFill>
                  <a:srgbClr val="0070C0"/>
                </a:solidFill>
                <a:latin typeface="Helvetica" panose="020B0604020202020204"/>
                <a:cs typeface="Helvetica" panose="020B0604020202020204"/>
              </a:rPr>
              <a:t>Prem Bahadur Bishokarma</a:t>
            </a:r>
          </a:p>
          <a:p>
            <a:r>
              <a:rPr lang="en-US" sz="2400" b="1" dirty="0">
                <a:latin typeface="Helvetica" panose="020B0604020202020204"/>
                <a:cs typeface="Helvetica" panose="020B0604020202020204"/>
              </a:rPr>
              <a:t>M. Phil Scholar (23</a:t>
            </a:r>
            <a:r>
              <a:rPr lang="en-US" sz="2400" b="1" baseline="30000" dirty="0">
                <a:latin typeface="Helvetica" panose="020B0604020202020204"/>
                <a:cs typeface="Helvetica" panose="020B0604020202020204"/>
              </a:rPr>
              <a:t>rd</a:t>
            </a:r>
            <a:r>
              <a:rPr lang="en-US" sz="2400" b="1" dirty="0">
                <a:latin typeface="Helvetica" panose="020B0604020202020204"/>
                <a:cs typeface="Helvetica" panose="020B0604020202020204"/>
              </a:rPr>
              <a:t> Batch)</a:t>
            </a:r>
          </a:p>
          <a:p>
            <a:r>
              <a:rPr lang="en-US" sz="2400" dirty="0">
                <a:solidFill>
                  <a:srgbClr val="C00000"/>
                </a:solidFill>
                <a:latin typeface="Helvetica" panose="020B0604020202020204"/>
                <a:cs typeface="Helvetica" panose="020B0604020202020204"/>
              </a:rPr>
              <a:t>GSE, </a:t>
            </a:r>
            <a:r>
              <a:rPr lang="en-US" sz="2400" dirty="0" err="1">
                <a:solidFill>
                  <a:srgbClr val="C00000"/>
                </a:solidFill>
                <a:latin typeface="Helvetica" panose="020B0604020202020204"/>
                <a:cs typeface="Helvetica" panose="020B0604020202020204"/>
              </a:rPr>
              <a:t>Kirtipur</a:t>
            </a:r>
            <a:r>
              <a:rPr lang="en-US" sz="2400" dirty="0">
                <a:solidFill>
                  <a:srgbClr val="C00000"/>
                </a:solidFill>
                <a:latin typeface="Helvetica" panose="020B0604020202020204"/>
                <a:cs typeface="Helvetica" panose="020B0604020202020204"/>
              </a:rPr>
              <a:t> (TU) </a:t>
            </a:r>
          </a:p>
          <a:p>
            <a:pPr>
              <a:lnSpc>
                <a:spcPct val="150000"/>
              </a:lnSpc>
              <a:defRPr sz="2400"/>
            </a:pPr>
            <a:endParaRPr lang="en-US" sz="3600" b="1" u="sng" dirty="0">
              <a:solidFill>
                <a:schemeClr val="tx1"/>
              </a:solidFill>
              <a:latin typeface="Helvetica" panose="020B0604020202020204"/>
              <a:cs typeface="Helvetica" panose="020B0604020202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06A240-2366-7E90-DB6E-860EB892F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999" y="2065866"/>
            <a:ext cx="6344356" cy="305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1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719AC-7630-1452-5BF0-C7F9C92E5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62D856D-6DEB-9892-EE21-3BFF5B854577}"/>
              </a:ext>
            </a:extLst>
          </p:cNvPr>
          <p:cNvGrpSpPr/>
          <p:nvPr/>
        </p:nvGrpSpPr>
        <p:grpSpPr>
          <a:xfrm>
            <a:off x="390520" y="1615576"/>
            <a:ext cx="11410960" cy="4719909"/>
            <a:chOff x="390520" y="566059"/>
            <a:chExt cx="11410960" cy="5769427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FFEC0075-9A78-3995-737C-3CC1F5E1B12B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566060"/>
              <a:ext cx="10795406" cy="576942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39775" indent="-45720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739775" indent="-45720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Introduction of Vedic Perspective</a:t>
              </a:r>
            </a:p>
            <a:p>
              <a:pPr marL="739775" indent="-45720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Education System</a:t>
              </a:r>
            </a:p>
            <a:p>
              <a:pPr marL="739775" indent="-45720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Role of Gurus</a:t>
              </a:r>
            </a:p>
            <a:p>
              <a:pPr marL="739775" indent="-45720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Critical Reflection</a:t>
              </a:r>
            </a:p>
            <a:p>
              <a:pPr marL="739775" indent="-45720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Conclusion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F7943A3-560C-F274-8EC7-9A601390DFE5}"/>
                </a:ext>
              </a:extLst>
            </p:cNvPr>
            <p:cNvSpPr txBox="1"/>
            <p:nvPr/>
          </p:nvSpPr>
          <p:spPr>
            <a:xfrm rot="16200000">
              <a:off x="-2186417" y="3142996"/>
              <a:ext cx="5769427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9DA63B7-4A99-E64D-38F8-27E5B80DC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19" y="234527"/>
            <a:ext cx="1188823" cy="1286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0DF087-9937-7B99-B9F9-DCF02B582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11" y="2406648"/>
            <a:ext cx="4628444" cy="3333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8C8CE3-50FE-11E6-8A3A-882AF37AC37B}"/>
              </a:ext>
            </a:extLst>
          </p:cNvPr>
          <p:cNvSpPr txBox="1"/>
          <p:nvPr/>
        </p:nvSpPr>
        <p:spPr>
          <a:xfrm>
            <a:off x="390519" y="411264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Presentation overview</a:t>
            </a:r>
          </a:p>
        </p:txBody>
      </p:sp>
    </p:spTree>
    <p:extLst>
      <p:ext uri="{BB962C8B-B14F-4D97-AF65-F5344CB8AC3E}">
        <p14:creationId xmlns:p14="http://schemas.microsoft.com/office/powerpoint/2010/main" val="391272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C5C7D-3759-30E5-CBDE-2C5B59813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EC47A4-2065-D175-8B28-37C68AD6EAA5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AE65C03C-2367-9CB7-4166-F42DE015279D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Vedic Period 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: (1500-500 BCE) 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Human civilization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: Vedas, Upanishads and other Hindu Religious Books, 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Region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: Indus Valley Civilization (The Gangetic Plain)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State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: No any but </a:t>
              </a:r>
              <a:r>
                <a:rPr lang="en-US" sz="2400" dirty="0" err="1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Janapads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(Tribal clan-based kingship), later </a:t>
              </a:r>
              <a:r>
                <a:rPr lang="en-US" sz="2400" dirty="0" err="1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Mahajanapads</a:t>
              </a: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Economy: 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Semi-nomadic, cattle were sources of wealth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Society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: Rigid Varna System (Caste System)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4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Language</a:t>
              </a: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: Sanskrit</a:t>
              </a:r>
            </a:p>
            <a:p>
              <a:pPr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72C080B-08DF-6447-5EDE-B3F317445F3A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C53C08A-1FEC-AE30-1AEF-FA76B8723DF9}"/>
              </a:ext>
            </a:extLst>
          </p:cNvPr>
          <p:cNvSpPr txBox="1"/>
          <p:nvPr/>
        </p:nvSpPr>
        <p:spPr>
          <a:xfrm>
            <a:off x="390519" y="555175"/>
            <a:ext cx="11410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Vedic Perspective </a:t>
            </a:r>
            <a:endParaRPr lang="en-US" sz="3200" b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6F51A-0AE6-911A-07B2-103789ED9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84" y="204378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1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BB325-FE1A-BC8E-6AEA-377B0D8DC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8D8E20-6E97-77B8-5152-8B5AC4DED6A8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F621582-3B4D-FEAC-4076-F1C2B8536891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85000"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1. Core Philosophy: 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Guided by Hindu Philosophy and Literature as Vedas,       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                                   Upanishads, Puranas etc.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2. Center of Learning: 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Gurukuls and Ashrams (India and Nepal)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3. Enrollment: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After Upanayana (8, 11 and 12)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4. Beneficiaries: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Basically Brahmins, later Kshatriyas and Vaishyas (Male for  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                            Ruling)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5. Goal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: Truth and Supreme Conscious (Dharma, Artha, Kama and Moksha)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6. Gurus known as: 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Acharyas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74023F-42E0-98DE-DAD4-327B04EF6ECB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13E73D3-FB07-0FAC-1854-5425448A894C}"/>
              </a:ext>
            </a:extLst>
          </p:cNvPr>
          <p:cNvSpPr txBox="1"/>
          <p:nvPr/>
        </p:nvSpPr>
        <p:spPr>
          <a:xfrm>
            <a:off x="390519" y="281867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Vedic Education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5B67D0-9903-B3E9-8124-6DECC49DE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77" y="281868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46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BF85A-5341-7989-17CF-0569EE4F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F660552-FED3-5940-AC9D-99C4ED6925D0}"/>
              </a:ext>
            </a:extLst>
          </p:cNvPr>
          <p:cNvGrpSpPr/>
          <p:nvPr/>
        </p:nvGrpSpPr>
        <p:grpSpPr>
          <a:xfrm>
            <a:off x="390520" y="1518446"/>
            <a:ext cx="11410960" cy="5040557"/>
            <a:chOff x="390520" y="962566"/>
            <a:chExt cx="11410960" cy="54609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DB459030-F013-56D4-C7F2-8237E76B8D43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62569"/>
              <a:ext cx="10795406" cy="546097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numCol="2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Supreme consciousness,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Righteousness,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Preserve and spread culture,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Unfold spiritual and moral power, </a:t>
              </a:r>
            </a:p>
            <a:p>
              <a:pPr marL="457200" indent="-457200" algn="l"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Perfection in physical, </a:t>
              </a:r>
            </a:p>
            <a:p>
              <a:pPr algn="l"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	mental and intellectual          	aspects,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Moral character,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Social and civic duties,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Vocational skill,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Wealth,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Positive attitude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and dignity of </a:t>
              </a:r>
              <a:r>
                <a:rPr lang="en-US" sz="2800" dirty="0" err="1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labour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etc.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1080100-F654-CAE8-A2B6-BA6D5EDA594E}"/>
                </a:ext>
              </a:extLst>
            </p:cNvPr>
            <p:cNvSpPr txBox="1"/>
            <p:nvPr/>
          </p:nvSpPr>
          <p:spPr>
            <a:xfrm rot="16200000">
              <a:off x="-2032192" y="3385278"/>
              <a:ext cx="546097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D8CBC59-AE73-FEAC-4BD9-EF55812D9FBC}"/>
              </a:ext>
            </a:extLst>
          </p:cNvPr>
          <p:cNvSpPr txBox="1"/>
          <p:nvPr/>
        </p:nvSpPr>
        <p:spPr>
          <a:xfrm>
            <a:off x="390519" y="412934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r>
              <a:rPr lang="en-US" sz="3200" b="1" dirty="0">
                <a:latin typeface="Helvetica" panose="020B0604020202020204"/>
                <a:cs typeface="Helvetica" panose="020B0604020202020204"/>
              </a:rPr>
              <a:t>Aims of Education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816AAF-EFC1-4890-BDF1-8CD1766EA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77" y="139628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8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22F20-EBEA-2B08-D589-58231192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31B465-1AE6-39ED-F3E2-60C4438C6AD5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E6708A99-CC43-0E7B-0885-3650B7486244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numCol="2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Vedic and Upanishadic literature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Philosophy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Astrology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Grammar and Art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Sanskrit Language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Logic and Mathematics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4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Ethics etc.</a:t>
              </a:r>
            </a:p>
            <a:p>
              <a:pPr algn="l">
                <a:lnSpc>
                  <a:spcPct val="150000"/>
                </a:lnSpc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D335546-60B2-388E-7041-887A2DA553A2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53BC251-37DD-76DD-D465-7F400E315C64}"/>
              </a:ext>
            </a:extLst>
          </p:cNvPr>
          <p:cNvSpPr txBox="1"/>
          <p:nvPr/>
        </p:nvSpPr>
        <p:spPr>
          <a:xfrm>
            <a:off x="390519" y="281867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Areas of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25979-90EF-0C6A-C72B-8991C8847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77" y="281868"/>
            <a:ext cx="1188823" cy="1286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D1E3F2-96D4-F45A-7137-E4296DDA3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345" y="1772356"/>
            <a:ext cx="5386211" cy="438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6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4C14C-6F5B-ADD9-56E4-A438BD2F6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30D8DD-309B-8A37-9DF4-5D551DB992F3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6254001F-B3B1-7A68-C3F7-92CE9EF89AFB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14350" indent="-514350" algn="l">
                <a:buFont typeface="+mj-lt"/>
                <a:buAutoNum type="arabicPeriod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857250" indent="-461963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 scholar </a:t>
              </a:r>
            </a:p>
            <a:p>
              <a:pPr marL="857250" indent="-461963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 moral guide </a:t>
              </a:r>
            </a:p>
            <a:p>
              <a:pPr marL="857250" indent="-461963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 life mentor </a:t>
              </a:r>
            </a:p>
            <a:p>
              <a:pPr marL="857250" indent="-461963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 spiritual facilitator </a:t>
              </a:r>
            </a:p>
            <a:p>
              <a:pPr marL="857250" indent="-461963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 role model </a:t>
              </a:r>
            </a:p>
            <a:p>
              <a:pPr marL="395287" algn="l"/>
              <a:r>
                <a:rPr lang="en-US" sz="1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					Tripathi, Meenakshi (2024)</a:t>
              </a:r>
              <a:endParaRPr lang="en-US" sz="1100" b="1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882B3D3-9DBC-FA3F-75EB-8222FBA02F74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0327A06-6A81-72C0-3020-40705C0438F4}"/>
              </a:ext>
            </a:extLst>
          </p:cNvPr>
          <p:cNvSpPr txBox="1"/>
          <p:nvPr/>
        </p:nvSpPr>
        <p:spPr>
          <a:xfrm>
            <a:off x="390519" y="374218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Role of Gurus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4B70A5-BE46-DF39-B4F2-637F1731C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0" y="211949"/>
            <a:ext cx="1188823" cy="128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B872F2-782C-9847-B567-BD6E5065F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11" y="2048730"/>
            <a:ext cx="5181599" cy="364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8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44B52-08C5-C6CF-4118-3124E06B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A2D1562-D7B7-BA11-4EB6-A9EF3537566D}"/>
              </a:ext>
            </a:extLst>
          </p:cNvPr>
          <p:cNvGrpSpPr/>
          <p:nvPr/>
        </p:nvGrpSpPr>
        <p:grpSpPr>
          <a:xfrm>
            <a:off x="390520" y="1580444"/>
            <a:ext cx="11410960" cy="4755042"/>
            <a:chOff x="390520" y="566059"/>
            <a:chExt cx="11410960" cy="5769427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E674915E-A39C-72F8-68A2-004AE45C2AAA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566061"/>
              <a:ext cx="10795406" cy="576942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14350" indent="-51435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Lust - love</a:t>
              </a:r>
            </a:p>
            <a:p>
              <a:pPr marL="514350" indent="-51435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Rage - compassion</a:t>
              </a:r>
            </a:p>
            <a:p>
              <a:pPr marL="514350" indent="-51435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Greed - benevolence</a:t>
              </a:r>
            </a:p>
            <a:p>
              <a:pPr marL="514350" indent="-51435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Infatuation - auspiciousness</a:t>
              </a:r>
            </a:p>
            <a:p>
              <a:pPr marL="514350" indent="-51435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Arrogance - selfless action</a:t>
              </a:r>
            </a:p>
            <a:p>
              <a:pPr marL="514350" indent="-514350" algn="l">
                <a:lnSpc>
                  <a:spcPct val="150000"/>
                </a:lnSpc>
                <a:buFont typeface="+mj-lt"/>
                <a:buAutoNum type="arabicPeriod"/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Jealousy – forgiveness</a:t>
              </a:r>
            </a:p>
            <a:p>
              <a:pPr algn="l">
                <a:lnSpc>
                  <a:spcPct val="150000"/>
                </a:lnSpc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						</a:t>
              </a:r>
              <a:r>
                <a:rPr lang="en-US" sz="17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Neupane, B.P (2023)</a:t>
              </a:r>
            </a:p>
            <a:p>
              <a:pPr algn="l">
                <a:lnSpc>
                  <a:spcPct val="150000"/>
                </a:lnSpc>
                <a:defRPr sz="2400"/>
              </a:pPr>
              <a:endParaRPr lang="en-US" sz="2800" b="1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D724B4E-36C1-9502-E404-C95BF69E7E2A}"/>
                </a:ext>
              </a:extLst>
            </p:cNvPr>
            <p:cNvSpPr txBox="1"/>
            <p:nvPr/>
          </p:nvSpPr>
          <p:spPr>
            <a:xfrm rot="16200000">
              <a:off x="-2186417" y="3142996"/>
              <a:ext cx="5769427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6A52A0A-1F5D-C9B2-A2D5-E28C048EE89B}"/>
              </a:ext>
            </a:extLst>
          </p:cNvPr>
          <p:cNvSpPr txBox="1"/>
          <p:nvPr/>
        </p:nvSpPr>
        <p:spPr>
          <a:xfrm>
            <a:off x="390519" y="522514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Role of Gurus as…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47CBEB-E0B8-BEAE-95E0-A1886DCC2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66" y="249207"/>
            <a:ext cx="1188823" cy="1286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7D470-465B-A664-5CB9-1A18C7333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067" y="1682045"/>
            <a:ext cx="5363633" cy="456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2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E3BC2-71B0-DC0B-E1A0-625173551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3CFD5D-3695-9060-2A08-BC63366ED66E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87C5210D-75A9-2C9A-F3B4-01F804D1F923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Acharya or Guru – All in all (knowledge, character, discipline)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Learning environment – Natural, simple, living and learning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Disciples – </a:t>
              </a:r>
              <a:r>
                <a:rPr lang="en-US" sz="2800" dirty="0" err="1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Bramhachari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(</a:t>
              </a:r>
              <a:r>
                <a:rPr lang="en-US" sz="2800" dirty="0" err="1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Upakurvana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and </a:t>
              </a:r>
              <a:r>
                <a:rPr lang="en-US" sz="2800" dirty="0" err="1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Naisthika</a:t>
              </a: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)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Vidya – Education without Samskar incomplete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Education for – Holistic development (Ultimate goal - Moksha)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Guru-shishya relation in core</a:t>
              </a:r>
            </a:p>
            <a:p>
              <a:pPr algn="l">
                <a:lnSpc>
                  <a:spcPct val="150000"/>
                </a:lnSpc>
                <a:defRPr sz="2400"/>
              </a:pPr>
              <a:endParaRPr lang="en-US" sz="2800" b="1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C1D2A35-2CD7-0483-9FDC-866B9613A423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98BA6AB-4B29-1341-5ABB-C21108B53581}"/>
              </a:ext>
            </a:extLst>
          </p:cNvPr>
          <p:cNvSpPr txBox="1"/>
          <p:nvPr/>
        </p:nvSpPr>
        <p:spPr>
          <a:xfrm>
            <a:off x="390519" y="522514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Critical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AB9948-44A0-281F-31FE-9DF6BB7A6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66" y="249207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45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C1DD2-CC88-222D-8CA9-9AFBAEA7B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A5C1A1A-307F-035D-3D5D-2ADEBCCF40C9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A9FE903A-0ADE-44F0-5D2E-0CEEA72D93FF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Access – (Hindus, Brahmins, Kshatriyas, Vaishyas, Male)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Dependency and Domination – All in all Gurus and Acharyas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Lecture and memorization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Social Hierarchy and stratification of society was promoted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One-size-fits all model of curriculum and delivery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No standards for evaluation and certification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  <a:p>
              <a:pPr algn="l">
                <a:lnSpc>
                  <a:spcPct val="150000"/>
                </a:lnSpc>
                <a:defRPr sz="2400"/>
              </a:pPr>
              <a:endParaRPr lang="en-US" sz="2800" b="1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047D8BF-51A9-ADDE-C501-E9C4B05E7BD0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4069D73-5AC0-EC67-373B-1D7E9F4C1878}"/>
              </a:ext>
            </a:extLst>
          </p:cNvPr>
          <p:cNvSpPr txBox="1"/>
          <p:nvPr/>
        </p:nvSpPr>
        <p:spPr>
          <a:xfrm>
            <a:off x="390519" y="522514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  <a:defRPr sz="2400"/>
            </a:pPr>
            <a:r>
              <a:rPr lang="en-US" sz="3200" b="1" u="sng" dirty="0">
                <a:latin typeface="Helvetica" panose="020B0604020202020204"/>
                <a:cs typeface="Helvetica" panose="020B0604020202020204"/>
              </a:rPr>
              <a:t>Critical Reflection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5AD2EE-EF97-45AA-DA1B-3E4A8AB46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66" y="249207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5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284E-AD4E-7C5B-8E29-252E2472D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9F8713-2107-BA31-9C54-A68AE690B183}"/>
              </a:ext>
            </a:extLst>
          </p:cNvPr>
          <p:cNvGrpSpPr/>
          <p:nvPr/>
        </p:nvGrpSpPr>
        <p:grpSpPr>
          <a:xfrm>
            <a:off x="390520" y="1600200"/>
            <a:ext cx="11410960" cy="4735286"/>
            <a:chOff x="390520" y="990597"/>
            <a:chExt cx="11410960" cy="53448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2C4307C5-B6B3-323B-3981-A22CC2727E89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990600"/>
              <a:ext cx="10795406" cy="534488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Established the tradition of learning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Prepared leaders, rulers and businessmen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Contributed to economic development and social discipline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Maintained moral and ethical rules for humanity 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Preserved culture and transferred learned knowledge and skills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r>
                <a:rPr lang="en-US" sz="28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Guided human civilization except having some limitations</a:t>
              </a:r>
            </a:p>
            <a:p>
              <a:pPr marL="457200" indent="-457200" algn="l">
                <a:lnSpc>
                  <a:spcPct val="150000"/>
                </a:lnSpc>
                <a:buFont typeface="Arial" panose="020B0604020202020204" pitchFamily="34" charset="0"/>
                <a:buChar char="•"/>
                <a:defRPr sz="2400"/>
              </a:pPr>
              <a:endParaRPr lang="en-US" sz="28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9AC4276-04B9-8406-C48B-DAE7DCDF8775}"/>
                </a:ext>
              </a:extLst>
            </p:cNvPr>
            <p:cNvSpPr txBox="1"/>
            <p:nvPr/>
          </p:nvSpPr>
          <p:spPr>
            <a:xfrm rot="16200000">
              <a:off x="-1974147" y="3355264"/>
              <a:ext cx="534488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AB361A9-5E6C-2ADD-ADCE-DAEBA933D67A}"/>
              </a:ext>
            </a:extLst>
          </p:cNvPr>
          <p:cNvSpPr txBox="1"/>
          <p:nvPr/>
        </p:nvSpPr>
        <p:spPr>
          <a:xfrm>
            <a:off x="390519" y="522514"/>
            <a:ext cx="11410961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  <a:defRPr sz="2400"/>
            </a:pPr>
            <a:r>
              <a:rPr lang="en-US" sz="3200" b="1" dirty="0">
                <a:latin typeface="Helvetica" panose="020B0604020202020204"/>
                <a:cs typeface="Helvetica" panose="020B0604020202020204"/>
              </a:rPr>
              <a:t>Conclusion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D2F9B-02B8-C129-6B5B-C7CA2BC02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66" y="249207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10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70E0D-29D5-86E4-B0E3-9F481E760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80A24F-A21D-93D2-E697-915211D6F53F}"/>
              </a:ext>
            </a:extLst>
          </p:cNvPr>
          <p:cNvGrpSpPr/>
          <p:nvPr/>
        </p:nvGrpSpPr>
        <p:grpSpPr>
          <a:xfrm>
            <a:off x="390520" y="1343378"/>
            <a:ext cx="11410960" cy="4992108"/>
            <a:chOff x="390520" y="566059"/>
            <a:chExt cx="11410960" cy="5769427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63CCB38-CEC1-8B3C-CED6-EC60DA84E8DB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566061"/>
              <a:ext cx="10795406" cy="576942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  <a:defRPr sz="2400"/>
              </a:pPr>
              <a:r>
                <a:rPr lang="en-US" sz="280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References</a:t>
              </a:r>
            </a:p>
            <a:p>
              <a:pPr indent="-457200" algn="l">
                <a:lnSpc>
                  <a:spcPct val="150000"/>
                </a:lnSpc>
                <a:defRPr sz="2400"/>
              </a:pP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Rajguru, N. (2024). The Gurukul System: Ancient pedagogical Practices and their Role 	in Shaping Indian knowledge traditions. 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International Journal For Multidisciplinary Research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https://doi.org/10.36948/ijfmr.2024.v06i06.32743</a:t>
              </a:r>
              <a:endPara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Timilsina, R. R. (2016). Gender Perspective to Vedic Education: Current Practices in 	Nepal. 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Dhaulagiri Journal of Sociology and Anthropology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 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144-	165. 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https://doi.org/10.3126/dsaj.v10i0.15884</a:t>
              </a:r>
              <a:endPara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Bhatia, K. (2026). Guru-Sisya Parampara: Eternal Bond of Learning. 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Indian Knowledge Systems: Journey from Vedic Wisdom to Digital Repositories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 12.</a:t>
              </a: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E732D96-21AD-E387-1475-3D7B14F145F7}"/>
                </a:ext>
              </a:extLst>
            </p:cNvPr>
            <p:cNvSpPr txBox="1"/>
            <p:nvPr/>
          </p:nvSpPr>
          <p:spPr>
            <a:xfrm rot="16200000">
              <a:off x="-2186417" y="3142996"/>
              <a:ext cx="5769427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0383260-6284-A967-9AF1-3E1FB0000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255" y="57011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10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96CCF-2952-3C67-BADD-A2FE105D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33A038-EC78-D4C2-2C01-D055E06A1491}"/>
              </a:ext>
            </a:extLst>
          </p:cNvPr>
          <p:cNvGrpSpPr/>
          <p:nvPr/>
        </p:nvGrpSpPr>
        <p:grpSpPr>
          <a:xfrm>
            <a:off x="390520" y="1941688"/>
            <a:ext cx="11410960" cy="3815646"/>
            <a:chOff x="390520" y="1433687"/>
            <a:chExt cx="11410960" cy="490179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0039014C-FBD7-87BA-7E82-96267A582D7A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1433689"/>
              <a:ext cx="10795406" cy="490179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457200" algn="l">
                <a:lnSpc>
                  <a:spcPct val="150000"/>
                </a:lnSpc>
                <a:defRPr sz="2400"/>
              </a:pP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Tripathi, M. Bhartiya </a:t>
              </a:r>
              <a:r>
                <a:rPr lang="en-US" sz="23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Āchārya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Paramparā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the relevance of pedagogy in the Indian Knowledge System in the present teacher education </a:t>
              </a:r>
              <a:r>
                <a:rPr lang="en-US" sz="23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programme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indent="-457200" algn="l">
                <a:lnSpc>
                  <a:spcPct val="150000"/>
                </a:lnSpc>
                <a:defRPr sz="2400"/>
              </a:pP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Das, G. (2025). The Guru-</a:t>
              </a:r>
              <a:r>
                <a:rPr lang="en-US" sz="23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Śiṣya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Paramparā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Understanding the Teacher-Student Tradition. 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NBPA Journal for Arts, Humanities &amp; Social Sciences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 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(3), 28-44.</a:t>
              </a:r>
            </a:p>
            <a:p>
              <a:pPr indent="-457200" algn="l">
                <a:lnSpc>
                  <a:spcPct val="150000"/>
                </a:lnSpc>
                <a:defRPr sz="2400"/>
              </a:pP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Roy, D. C., &amp; Roy, P. (2025). Pedagogy of Dharma: Revisiting </a:t>
              </a:r>
              <a:r>
                <a:rPr lang="en-US" sz="23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Gurukula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learning systems for 21st century Education. </a:t>
              </a:r>
              <a:r>
                <a:rPr lang="en-US" sz="23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Indian Knowledge System (IKS)</a:t>
              </a:r>
              <a:r>
                <a:rPr lang="en-US" sz="23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74.</a:t>
              </a: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42FE7D-20FE-3AEE-5ED3-B82BEB1E2C41}"/>
                </a:ext>
              </a:extLst>
            </p:cNvPr>
            <p:cNvSpPr txBox="1"/>
            <p:nvPr/>
          </p:nvSpPr>
          <p:spPr>
            <a:xfrm rot="16200000">
              <a:off x="-1752602" y="3576809"/>
              <a:ext cx="490179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Prem Bahadur Bishokarma</a:t>
              </a:r>
            </a:p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M. Phil Scholar (23</a:t>
              </a:r>
              <a:r>
                <a:rPr lang="en-US" sz="1050" b="1" baseline="30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rd</a:t>
              </a:r>
              <a:r>
                <a:rPr lang="en-US" sz="105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0F709D8-6ADC-49E4-122D-0A07B619D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" y="147318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76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B724E-A8CD-6613-CFD0-D13B36361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C2AD12-0B85-4836-C06F-696270EE93AE}"/>
              </a:ext>
            </a:extLst>
          </p:cNvPr>
          <p:cNvGrpSpPr/>
          <p:nvPr/>
        </p:nvGrpSpPr>
        <p:grpSpPr>
          <a:xfrm>
            <a:off x="390517" y="1456263"/>
            <a:ext cx="11410960" cy="4901798"/>
            <a:chOff x="390520" y="1433687"/>
            <a:chExt cx="11410960" cy="4901798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C2094D1A-F0EE-B969-A43D-208623BDDC79}"/>
                </a:ext>
              </a:extLst>
            </p:cNvPr>
            <p:cNvSpPr txBox="1">
              <a:spLocks/>
            </p:cNvSpPr>
            <p:nvPr/>
          </p:nvSpPr>
          <p:spPr>
            <a:xfrm>
              <a:off x="1006074" y="1433687"/>
              <a:ext cx="10795406" cy="490179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indent="-457200" algn="l">
                <a:lnSpc>
                  <a:spcPct val="150000"/>
                </a:lnSpc>
                <a:defRPr sz="2400"/>
              </a:pPr>
              <a:endParaRPr lang="en-US" sz="2400" dirty="0">
                <a:solidFill>
                  <a:schemeClr val="tx1"/>
                </a:solidFill>
                <a:latin typeface="Helvetica" panose="020B0604020202020204"/>
                <a:cs typeface="Helvetica" panose="020B060402020202020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314DF2-EF6C-BD4C-E5AF-2783758318DF}"/>
                </a:ext>
              </a:extLst>
            </p:cNvPr>
            <p:cNvSpPr txBox="1"/>
            <p:nvPr/>
          </p:nvSpPr>
          <p:spPr>
            <a:xfrm rot="16200000">
              <a:off x="-1752602" y="3576809"/>
              <a:ext cx="4901798" cy="6155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Helvetica" panose="020B0604020202020204"/>
                  <a:cs typeface="Helvetica" panose="020B0604020202020204"/>
                </a:rPr>
                <a:t>Prem Bahadur Bishokarma</a:t>
              </a:r>
            </a:p>
            <a:p>
              <a:pPr algn="ctr"/>
              <a:r>
                <a:rPr lang="en-US" sz="105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M. Phil Scholar (23</a:t>
              </a:r>
              <a:r>
                <a:rPr lang="en-US" sz="1050" b="1" baseline="30000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rd</a:t>
              </a:r>
              <a:r>
                <a:rPr lang="en-US" sz="1050" b="1" dirty="0">
                  <a:solidFill>
                    <a:schemeClr val="tx1"/>
                  </a:solidFill>
                  <a:latin typeface="Helvetica" panose="020B0604020202020204"/>
                  <a:cs typeface="Helvetica" panose="020B0604020202020204"/>
                </a:rPr>
                <a:t> Batch)</a:t>
              </a:r>
            </a:p>
            <a:p>
              <a:pPr algn="ctr"/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GSE, </a:t>
              </a:r>
              <a:r>
                <a:rPr lang="en-US" sz="1050" dirty="0" err="1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Kirtipur</a:t>
              </a:r>
              <a:r>
                <a:rPr lang="en-US" sz="1050" dirty="0">
                  <a:solidFill>
                    <a:srgbClr val="C00000"/>
                  </a:solidFill>
                  <a:latin typeface="Helvetica" panose="020B0604020202020204"/>
                  <a:cs typeface="Helvetica" panose="020B0604020202020204"/>
                </a:rPr>
                <a:t>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B4C4133-10AE-2D52-5D40-97F514EBB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00" y="3534215"/>
            <a:ext cx="2559191" cy="23722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E8FF84-C2E7-CE55-7A7A-53D71112FC1B}"/>
              </a:ext>
            </a:extLst>
          </p:cNvPr>
          <p:cNvSpPr txBox="1"/>
          <p:nvPr/>
        </p:nvSpPr>
        <p:spPr>
          <a:xfrm>
            <a:off x="3268130" y="2672812"/>
            <a:ext cx="5655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Helvetica" panose="020B0604020202020204"/>
                <a:cs typeface="Helvetica" panose="020B0604020202020204"/>
              </a:rPr>
              <a:t>Thank you!</a:t>
            </a:r>
            <a:endParaRPr lang="en-US" sz="48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EDE528-08AA-D353-47C2-B230B3D62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66" y="249207"/>
            <a:ext cx="1188823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9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8FEE-DE7E-112B-DFA7-E32B0C194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Bir </a:t>
            </a:r>
            <a:r>
              <a:rPr lang="en-US" dirty="0" err="1"/>
              <a:t>Bdr</a:t>
            </a:r>
            <a:r>
              <a:rPr lang="en-US" dirty="0"/>
              <a:t>. Chalaune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CB2EF-2AB3-A822-EF04-0BCE4785A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All the information that attached in every slides are very valuable and informative. So, I wish the presentation will be gone very successfully more than previous presenter. </a:t>
            </a:r>
          </a:p>
          <a:p>
            <a:r>
              <a:rPr lang="en-US" dirty="0"/>
              <a:t> If it is suitable to place anywhere, I have added slide 16 here.</a:t>
            </a:r>
          </a:p>
          <a:p>
            <a:r>
              <a:rPr lang="en-GB" dirty="0"/>
              <a:t> If possible, Add One Guru Mantra From Ved or </a:t>
            </a:r>
            <a:r>
              <a:rPr lang="en-GB" dirty="0" err="1"/>
              <a:t>Upanisad</a:t>
            </a:r>
            <a:r>
              <a:rPr lang="en-GB" dirty="0"/>
              <a:t> or Ramayan or Mahabharat or Sanskrit by citation.</a:t>
            </a:r>
          </a:p>
        </p:txBody>
      </p:sp>
    </p:spTree>
    <p:extLst>
      <p:ext uri="{BB962C8B-B14F-4D97-AF65-F5344CB8AC3E}">
        <p14:creationId xmlns:p14="http://schemas.microsoft.com/office/powerpoint/2010/main" val="3534642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AB05BE-961D-5EC9-C601-7032B056E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09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940</Words>
  <Application>Microsoft Office PowerPoint</Application>
  <PresentationFormat>Widescreen</PresentationFormat>
  <Paragraphs>168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Bir Bdr. Chalaune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Prem Bishokarma</dc:creator>
  <cp:lastModifiedBy>Bir Bahadur Chalaune</cp:lastModifiedBy>
  <cp:revision>37</cp:revision>
  <dcterms:created xsi:type="dcterms:W3CDTF">2026-08-16T04:05:00Z</dcterms:created>
  <dcterms:modified xsi:type="dcterms:W3CDTF">2026-09-04T08:26:58Z</dcterms:modified>
</cp:coreProperties>
</file>